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71" r:id="rId9"/>
    <p:sldId id="272" r:id="rId10"/>
    <p:sldId id="273" r:id="rId11"/>
    <p:sldId id="274" r:id="rId12"/>
    <p:sldId id="275" r:id="rId13"/>
    <p:sldId id="284" r:id="rId14"/>
    <p:sldId id="262" r:id="rId15"/>
    <p:sldId id="277" r:id="rId16"/>
    <p:sldId id="278" r:id="rId17"/>
    <p:sldId id="280" r:id="rId18"/>
    <p:sldId id="283" r:id="rId19"/>
    <p:sldId id="281" r:id="rId20"/>
    <p:sldId id="279" r:id="rId21"/>
    <p:sldId id="282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FFCC"/>
    <a:srgbClr val="CC3399"/>
    <a:srgbClr val="66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49" autoAdjust="0"/>
  </p:normalViewPr>
  <p:slideViewPr>
    <p:cSldViewPr>
      <p:cViewPr varScale="1">
        <p:scale>
          <a:sx n="107" d="100"/>
          <a:sy n="107" d="100"/>
        </p:scale>
        <p:origin x="-7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7F773A5-754F-4895-9AA0-0C802D63CFD3}" type="datetimeFigureOut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6E550D0-41A5-498D-A2BE-D80288B54B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51F5FB-42C4-425D-A405-D9FDCEF0A7C7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25603" name="Rectangle 1026"/>
          <p:cNvSpPr>
            <a:spLocks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10306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307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5BDC1-CEF3-4B1D-8884-045F66F78B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4B3EF-38EF-4C45-B728-D3E850FC5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6A4BE-CCBF-4A02-AA09-CF5416EDBC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FE54-E4C2-4147-8F08-2348486AB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ADF6F-F29B-4081-86CD-70AE89196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CE374-B731-4DA7-8A68-D314FEA9C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02AA-04CA-4101-A98E-674E1380C4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539B3-2585-4815-8B0B-F3AC4B3834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8C5B7-C56E-4C42-BD14-12EE84FC8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7EECE-9368-4942-8E86-A79CF20E4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EFE37-DF29-4273-BE18-C7BAE4B649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11A70-5CD3-4D5B-9DB8-A98E7FF8E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D49A-23D0-4F5B-80BA-7644E87720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222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3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4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5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6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7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8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29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0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1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2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234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5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6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7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8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39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0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1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2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3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4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5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6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7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8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49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0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1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253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4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5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6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7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8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59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0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1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2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3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4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5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6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7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8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69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9271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2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3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4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5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6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277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927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8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8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9282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sp>
        <p:nvSpPr>
          <p:cNvPr id="928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84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85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86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87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B967DCD2-63C9-4DD0-904C-1AF157F3C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6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wmf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6.gif"/><Relationship Id="rId5" Type="http://schemas.openxmlformats.org/officeDocument/2006/relationships/image" Target="../media/image50.jpeg"/><Relationship Id="rId10" Type="http://schemas.openxmlformats.org/officeDocument/2006/relationships/image" Target="../media/image55.gif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4.gif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gif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Franklin Gothic Medium" pitchFamily="34" charset="0"/>
              </a:rPr>
              <a:t>Нетрадиционные формы работы с родителями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2514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r>
              <a:rPr lang="ru-RU" dirty="0" smtClean="0"/>
              <a:t>(МБДОУ Заринский детский сад «Солнышко»)</a:t>
            </a:r>
          </a:p>
        </p:txBody>
      </p:sp>
      <p:pic>
        <p:nvPicPr>
          <p:cNvPr id="3076" name="Picture 4" descr="C:\Documents and Settings\Пользователь\Рабочий стол\Картинки\Анимашки\люди\peopls15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038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Documents and Settings\Пользователь\Рабочий стол\Картинки\Анимашки\смайлики\an5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038600"/>
            <a:ext cx="2908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D5744C8-2A00-4EA7-9618-874EE98B00E8}" type="datetime1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9E66E-6CD5-414E-B29A-81F189AFDF32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12292" name="Text Box 19"/>
          <p:cNvSpPr txBox="1">
            <a:spLocks noChangeArrowheads="1"/>
          </p:cNvSpPr>
          <p:nvPr/>
        </p:nvSpPr>
        <p:spPr bwMode="auto">
          <a:xfrm>
            <a:off x="304800" y="417513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F1C5CC"/>
                </a:solidFill>
                <a:latin typeface="Algerian" pitchFamily="82" charset="0"/>
              </a:rPr>
              <a:t>«Белоснежка и семь гномов</a:t>
            </a:r>
          </a:p>
        </p:txBody>
      </p:sp>
      <p:pic>
        <p:nvPicPr>
          <p:cNvPr id="6164" name="Picture 20" descr="IMG_5116"/>
          <p:cNvPicPr>
            <a:picLocks noChangeAspect="1" noChangeArrowheads="1"/>
          </p:cNvPicPr>
          <p:nvPr/>
        </p:nvPicPr>
        <p:blipFill>
          <a:blip r:embed="rId3"/>
          <a:srcRect l="15034" t="23750" r="5937" b="12500"/>
          <a:stretch>
            <a:fillRect/>
          </a:stretch>
        </p:blipFill>
        <p:spPr bwMode="auto">
          <a:xfrm>
            <a:off x="1447800" y="1524000"/>
            <a:ext cx="642461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22" descr="IMG_5137"/>
          <p:cNvPicPr>
            <a:picLocks noChangeAspect="1" noChangeArrowheads="1"/>
          </p:cNvPicPr>
          <p:nvPr/>
        </p:nvPicPr>
        <p:blipFill>
          <a:blip r:embed="rId4"/>
          <a:srcRect t="6250" r="1250" b="8438"/>
          <a:stretch>
            <a:fillRect/>
          </a:stretch>
        </p:blipFill>
        <p:spPr bwMode="auto">
          <a:xfrm>
            <a:off x="2667000" y="1371600"/>
            <a:ext cx="44323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2" descr="C:\Documents and Settings\Пользователь\Рабочий стол\Картинки\Анимашки\мультики\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04800"/>
            <a:ext cx="8683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3" descr="C:\Documents and Settings\Пользователь\Рабочий стол\Картинки\Анимашки\мультики\19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57200"/>
            <a:ext cx="14287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13BA013-C2FA-49C1-BA59-DDAC68C66988}" type="datetime1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CDE04-1F0F-4135-92D4-4D64CB7C7DBA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chemeClr val="hlink"/>
                </a:solidFill>
                <a:latin typeface="Algerian" pitchFamily="82" charset="0"/>
              </a:rPr>
              <a:t> </a:t>
            </a:r>
            <a:r>
              <a:rPr lang="ru-RU" sz="3200" b="1" dirty="0">
                <a:solidFill>
                  <a:schemeClr val="hlink"/>
                </a:solidFill>
                <a:latin typeface="Algerian" pitchFamily="82" charset="0"/>
              </a:rPr>
              <a:t>«</a:t>
            </a:r>
            <a:r>
              <a:rPr lang="ru-RU" sz="3200" b="1" dirty="0" err="1">
                <a:solidFill>
                  <a:schemeClr val="hlink"/>
                </a:solidFill>
                <a:latin typeface="Algerian" pitchFamily="82" charset="0"/>
              </a:rPr>
              <a:t>Бременские</a:t>
            </a:r>
            <a:r>
              <a:rPr lang="ru-RU" sz="3200" b="1" dirty="0">
                <a:solidFill>
                  <a:schemeClr val="hlink"/>
                </a:solidFill>
                <a:latin typeface="Algerian" pitchFamily="82" charset="0"/>
              </a:rPr>
              <a:t> </a:t>
            </a:r>
            <a:r>
              <a:rPr lang="ru-RU" sz="3200" b="1" dirty="0" smtClean="0">
                <a:solidFill>
                  <a:schemeClr val="hlink"/>
                </a:solidFill>
                <a:latin typeface="Algerian" pitchFamily="82" charset="0"/>
              </a:rPr>
              <a:t>музыканты»</a:t>
            </a:r>
            <a:endParaRPr lang="ru-RU" sz="3200" b="1" dirty="0">
              <a:solidFill>
                <a:schemeClr val="hlink"/>
              </a:solidFill>
              <a:latin typeface="Algerian" pitchFamily="82" charset="0"/>
            </a:endParaRPr>
          </a:p>
        </p:txBody>
      </p:sp>
      <p:pic>
        <p:nvPicPr>
          <p:cNvPr id="50181" name="Picture 5" descr="IMG_5146"/>
          <p:cNvPicPr>
            <a:picLocks noChangeAspect="1" noChangeArrowheads="1"/>
          </p:cNvPicPr>
          <p:nvPr/>
        </p:nvPicPr>
        <p:blipFill>
          <a:blip r:embed="rId2"/>
          <a:srcRect l="24687" t="18750" r="8751" b="12500"/>
          <a:stretch>
            <a:fillRect/>
          </a:stretch>
        </p:blipFill>
        <p:spPr bwMode="auto">
          <a:xfrm>
            <a:off x="533400" y="1524000"/>
            <a:ext cx="5410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IMG_5147"/>
          <p:cNvPicPr>
            <a:picLocks noChangeAspect="1" noChangeArrowheads="1"/>
          </p:cNvPicPr>
          <p:nvPr/>
        </p:nvPicPr>
        <p:blipFill>
          <a:blip r:embed="rId3"/>
          <a:srcRect l="18750" t="6250" r="1563" b="13750"/>
          <a:stretch>
            <a:fillRect/>
          </a:stretch>
        </p:blipFill>
        <p:spPr bwMode="auto">
          <a:xfrm>
            <a:off x="2209800" y="1828800"/>
            <a:ext cx="6477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2" descr="C:\Documents and Settings\Пользователь\Рабочий стол\Картинки\Анимашки\растительность\p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228600"/>
            <a:ext cx="13620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FA8BE4BA-6EA9-430D-827B-82F9FB897C3C}" type="datetime1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6CF501-2221-46D9-A9C3-FC603E5A73E6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chemeClr val="hlink"/>
                </a:solidFill>
                <a:effectLst/>
                <a:latin typeface="Algerian" pitchFamily="82" charset="0"/>
              </a:rPr>
              <a:t>«Летучий корабль»</a:t>
            </a:r>
          </a:p>
        </p:txBody>
      </p:sp>
      <p:pic>
        <p:nvPicPr>
          <p:cNvPr id="51205" name="Picture 5" descr="IMG_51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5359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6" descr="IMG_5160"/>
          <p:cNvPicPr>
            <a:picLocks noChangeAspect="1" noChangeArrowheads="1"/>
          </p:cNvPicPr>
          <p:nvPr/>
        </p:nvPicPr>
        <p:blipFill>
          <a:blip r:embed="rId3"/>
          <a:srcRect r="3438" b="22499"/>
          <a:stretch>
            <a:fillRect/>
          </a:stretch>
        </p:blipFill>
        <p:spPr bwMode="auto">
          <a:xfrm>
            <a:off x="3124200" y="2895600"/>
            <a:ext cx="5715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 descr="C:\Documents and Settings\Пользователь\Рабочий стол\Картинки\Анимашки\солнце\9а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1700" y="685800"/>
            <a:ext cx="1892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J:\DSC012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191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676400" y="304800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FF00"/>
                </a:solidFill>
              </a:rPr>
              <a:t>Номинация Муха - Цокотуха</a:t>
            </a:r>
          </a:p>
        </p:txBody>
      </p:sp>
      <p:pic>
        <p:nvPicPr>
          <p:cNvPr id="38915" name="Picture 3" descr="J:\DSC012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088" y="838200"/>
            <a:ext cx="4252912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J:\DSC0123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562350"/>
            <a:ext cx="43942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J:\DSC0123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J:\Картинки\Анимашки\растительность\13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4648200"/>
            <a:ext cx="15017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latin typeface="Bookman Old Style" pitchFamily="18" charset="0"/>
              </a:rPr>
              <a:t>Номинация «Мини-Мисс»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15364" name="Picture 4" descr="F:\мисс дс солнышко 2013\100_9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F:\мисс дс солнышко 2013\100_9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914400"/>
            <a:ext cx="3632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F:\мисс дс солнышко 2013\100_90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24815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F:\мисс дс солнышко 2013\100_90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886200"/>
            <a:ext cx="35306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F:\мисс дс солнышко 2013\100_907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40000" y="1905000"/>
            <a:ext cx="51562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C:\Documents and Settings\Пользователь\Рабочий стол\Картинки\Анимашки\мультики\215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" y="87313"/>
            <a:ext cx="1295400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C:\Documents and Settings\Пользователь\Рабочий стол\Картинки\Анимашки\мультики\dis18[1]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1400" y="5029200"/>
            <a:ext cx="1333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:\101_0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447800"/>
            <a:ext cx="5565775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C:\Documents and Settings\Пользователь\Рабочий стол\DSC045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76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FFCC"/>
                </a:solidFill>
                <a:latin typeface="Cambria" pitchFamily="18" charset="0"/>
              </a:rPr>
              <a:t>Номинация «Поздравляем </a:t>
            </a:r>
            <a:r>
              <a:rPr lang="en-US" sz="2400" b="1" dirty="0" smtClean="0">
                <a:solidFill>
                  <a:srgbClr val="00FFCC"/>
                </a:solidFill>
                <a:latin typeface="Cambria" pitchFamily="18" charset="0"/>
              </a:rPr>
              <a:t>  </a:t>
            </a:r>
            <a:r>
              <a:rPr lang="ru-RU" sz="2400" b="1" dirty="0" smtClean="0">
                <a:solidFill>
                  <a:srgbClr val="00FFCC"/>
                </a:solidFill>
                <a:latin typeface="Cambria" pitchFamily="18" charset="0"/>
              </a:rPr>
              <a:t>пап!»</a:t>
            </a:r>
            <a:endParaRPr lang="ru-RU" sz="2400" b="1" dirty="0">
              <a:solidFill>
                <a:srgbClr val="00FFCC"/>
              </a:solidFill>
              <a:latin typeface="Cambria" pitchFamily="18" charset="0"/>
            </a:endParaRPr>
          </a:p>
        </p:txBody>
      </p:sp>
      <p:pic>
        <p:nvPicPr>
          <p:cNvPr id="16389" name="Содержимое 3" descr="F:\Изображение 235.jpg"/>
          <p:cNvPicPr>
            <a:picLocks noGrp="1"/>
          </p:cNvPicPr>
          <p:nvPr>
            <p:ph idx="1"/>
          </p:nvPr>
        </p:nvPicPr>
        <p:blipFill>
          <a:blip r:embed="rId4"/>
          <a:srcRect l="13942" t="12602" r="17149" b="53442"/>
          <a:stretch>
            <a:fillRect/>
          </a:stretch>
        </p:blipFill>
        <p:spPr>
          <a:xfrm>
            <a:off x="1524000" y="762000"/>
            <a:ext cx="3962400" cy="3163888"/>
          </a:xfrm>
        </p:spPr>
      </p:pic>
      <p:pic>
        <p:nvPicPr>
          <p:cNvPr id="17414" name="Picture 6" descr="C:\Documents and Settings\Пользователь\Рабочий стол\Картинки\Диск 5000\Люди2\MUSCLESC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505200"/>
            <a:ext cx="30940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:\Для Олеси\100_1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" y="1066800"/>
            <a:ext cx="6704012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2590800" y="304800"/>
            <a:ext cx="311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Наши творческие выставки</a:t>
            </a:r>
          </a:p>
        </p:txBody>
      </p:sp>
      <p:pic>
        <p:nvPicPr>
          <p:cNvPr id="17413" name="Picture 5" descr="F:\Для Олеси\100_1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600200"/>
            <a:ext cx="670401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F:\Для Олеси\100_105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990600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F:\101_068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1524000"/>
            <a:ext cx="711041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8" descr="F:\101_068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1447800"/>
            <a:ext cx="6329363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F:\101_068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1301750"/>
            <a:ext cx="6248400" cy="468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F:\101B077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46238" y="284163"/>
            <a:ext cx="7116762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1" descr="F:\презентация на район 2013\100_0918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988" y="304800"/>
            <a:ext cx="7974012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C:\Documents and Settings\Пользователь\Рабочий стол\Картинки\Анимашки\насекомые\алж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8600" y="5029200"/>
            <a:ext cx="18288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C:\Documents and Settings\Пользователь\Рабочий стол\Картинки\Анимашки\насекомые\320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29500" y="147638"/>
            <a:ext cx="140970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4408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FFCC"/>
                </a:solidFill>
              </a:rPr>
              <a:t>Наши  достижения</a:t>
            </a:r>
          </a:p>
        </p:txBody>
      </p:sp>
      <p:pic>
        <p:nvPicPr>
          <p:cNvPr id="19459" name="Picture 3" descr="F:\презентация на район 2013\Изображение 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64637">
            <a:off x="450850" y="280988"/>
            <a:ext cx="21018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F:\презентация на район 2013\Изображение 1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05368">
            <a:off x="6286500" y="307975"/>
            <a:ext cx="2257425" cy="310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F:\презентация на район 2013\Изображение 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371600"/>
            <a:ext cx="20574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F:\презентация на район 2013\Изображение 18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1447800"/>
            <a:ext cx="19812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F:\презентация на район 2013\Изображение 0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4010025"/>
            <a:ext cx="2071688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F:\презентация на район 2013\67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3990975"/>
            <a:ext cx="202723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C:\Documents and Settings\Пользователь\Мои документы\Мои рисунки\Изображение\Изображение 24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038600"/>
            <a:ext cx="19954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C:\Documents and Settings\Пользователь\Рабочий стол\папка для аттестации и еще\Изображение 30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10400" y="4038600"/>
            <a:ext cx="19256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 descr="C:\Documents and Settings\Пользователь\Рабочий стол\Картинки\Анимашки\учеба\1535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1000" y="2590800"/>
            <a:ext cx="962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2" descr="C:\Documents and Settings\Пользователь\Рабочий стол\Картинки\Анимашки\учеба\1535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" y="2514600"/>
            <a:ext cx="962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 descr="d829887d445c4415ce69979ab3f0abb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2514600" y="2786063"/>
            <a:ext cx="3810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7030A0"/>
                </a:solidFill>
              </a:rPr>
              <a:t>Семья </a:t>
            </a:r>
          </a:p>
          <a:p>
            <a:pPr algn="ctr"/>
            <a:r>
              <a:rPr lang="ru-RU" sz="1400" b="1">
                <a:solidFill>
                  <a:srgbClr val="7030A0"/>
                </a:solidFill>
              </a:rPr>
              <a:t>Крафт</a:t>
            </a:r>
          </a:p>
          <a:p>
            <a:pPr algn="ctr"/>
            <a:r>
              <a:rPr lang="ru-RU" sz="1400" b="1">
                <a:solidFill>
                  <a:srgbClr val="7030A0"/>
                </a:solidFill>
              </a:rPr>
              <a:t>Татьяна Николаевна и Николай Александрович</a:t>
            </a:r>
          </a:p>
          <a:p>
            <a:pPr algn="ctr"/>
            <a:r>
              <a:rPr lang="ru-RU" sz="1400" b="1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sz="1400">
                <a:solidFill>
                  <a:srgbClr val="7030A0"/>
                </a:solidFill>
              </a:rPr>
              <a:t>Выражаем Вам глубокую благодарность </a:t>
            </a:r>
          </a:p>
          <a:p>
            <a:pPr algn="ctr"/>
            <a:r>
              <a:rPr lang="ru-RU" sz="1400">
                <a:solidFill>
                  <a:srgbClr val="7030A0"/>
                </a:solidFill>
              </a:rPr>
              <a:t>за активное участие в жизнедеятельности детского сада и группы.</a:t>
            </a:r>
          </a:p>
          <a:p>
            <a:pPr algn="ctr"/>
            <a:endParaRPr lang="ru-RU" sz="1400">
              <a:solidFill>
                <a:srgbClr val="7030A0"/>
              </a:solidFill>
            </a:endParaRPr>
          </a:p>
          <a:p>
            <a:pPr algn="ctr"/>
            <a:r>
              <a:rPr lang="ru-RU" sz="1400">
                <a:solidFill>
                  <a:srgbClr val="7030A0"/>
                </a:solidFill>
              </a:rPr>
              <a:t>Желаем Вам крепкого здоровья, благополучия и успехов в воспитании Вашего ребенка.</a:t>
            </a:r>
          </a:p>
          <a:p>
            <a:pPr algn="ctr"/>
            <a:endParaRPr lang="ru-RU" sz="1400">
              <a:solidFill>
                <a:srgbClr val="7030A0"/>
              </a:solidFill>
            </a:endParaRPr>
          </a:p>
          <a:p>
            <a:pPr algn="ctr"/>
            <a:endParaRPr lang="ru-RU" sz="1400">
              <a:solidFill>
                <a:srgbClr val="7030A0"/>
              </a:solidFill>
            </a:endParaRPr>
          </a:p>
          <a:p>
            <a:pPr algn="ctr"/>
            <a:r>
              <a:rPr lang="ru-RU" sz="1400">
                <a:solidFill>
                  <a:srgbClr val="7030A0"/>
                </a:solidFill>
              </a:rPr>
              <a:t>Заведующая МБДОУ Заринский детский сад «Солнышко»                 Давыдова Л. В.</a:t>
            </a:r>
          </a:p>
        </p:txBody>
      </p:sp>
      <p:pic>
        <p:nvPicPr>
          <p:cNvPr id="20484" name="Picture 4" descr="J:\Картинки\Анимашки\растительность\04ed27ee68e8202f7d02d0d5d24cff0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600"/>
            <a:ext cx="1457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J:\Картинки\Анимашки\растительность\04ed27ee68e8202f7d02d0d5d24cff0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152400"/>
            <a:ext cx="1457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J:\Картинки\Анимашки\растительность\04ed27ee68e8202f7d02d0d5d24cff0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343400"/>
            <a:ext cx="1457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J:\Картинки\Анимашки\растительность\04ed27ee68e8202f7d02d0d5d24cff0b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4495800"/>
            <a:ext cx="1457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533400" y="304800"/>
            <a:ext cx="7162800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en-US" sz="140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ru-RU" sz="2800">
              <a:latin typeface="Cambria" pitchFamily="18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• родители - активные участники встреч и первые помощники воспитателей; </a:t>
            </a:r>
          </a:p>
          <a:p>
            <a:pPr eaLnBrk="0" hangingPunct="0"/>
            <a:r>
              <a:rPr lang="ru-RU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• создана атмосфера взаимоуважения, родители ощущают себя более компетентными в воспитании детей; </a:t>
            </a:r>
          </a:p>
          <a:p>
            <a:pPr eaLnBrk="0" hangingPunct="0"/>
            <a:r>
              <a:rPr lang="ru-RU" sz="2800">
                <a:latin typeface="Cambria" pitchFamily="18" charset="0"/>
                <a:ea typeface="Calibri" pitchFamily="34" charset="0"/>
                <a:cs typeface="Times New Roman" pitchFamily="18" charset="0"/>
              </a:rPr>
              <a:t>• проявление искреннего интереса  к жизни группы</a:t>
            </a:r>
            <a:r>
              <a:rPr lang="ru-RU" sz="1400"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6400" y="381000"/>
            <a:ext cx="4191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Результаты работы</a:t>
            </a:r>
            <a:endParaRPr lang="ru-RU" sz="28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itchFamily="18" charset="0"/>
            </a:endParaRPr>
          </a:p>
        </p:txBody>
      </p:sp>
      <p:pic>
        <p:nvPicPr>
          <p:cNvPr id="21508" name="Picture 4" descr="J:\Картинки\Анимашки\праздник\4аа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4648200"/>
            <a:ext cx="14573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J:\Картинки\Анимашки\смайлики\an1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685800"/>
            <a:ext cx="16335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990600" y="0"/>
            <a:ext cx="7620000" cy="618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0" hangingPunct="0"/>
            <a:endParaRPr lang="en-US" sz="360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От  того, как прошло детство,</a:t>
            </a: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Кто вел ребенка за руку в детские годы,</a:t>
            </a: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Что вошло в его сердце и разум из окружающего мира-</a:t>
            </a: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От этого в решающей степени зависит каким человеком</a:t>
            </a: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 станет сегодняшний малыш.</a:t>
            </a:r>
          </a:p>
          <a:p>
            <a:pPr algn="ctr" eaLnBrk="0" hangingPunct="0"/>
            <a:endParaRPr lang="en-US" sz="360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sz="3600">
                <a:ea typeface="Calibri" pitchFamily="34" charset="0"/>
                <a:cs typeface="Arial" charset="0"/>
              </a:rPr>
              <a:t>В.А.Сухомлинский</a:t>
            </a:r>
            <a:r>
              <a:rPr lang="ru-RU" sz="1200">
                <a:ea typeface="Calibri" pitchFamily="34" charset="0"/>
                <a:cs typeface="Arial" charset="0"/>
              </a:rPr>
              <a:t>.</a:t>
            </a:r>
            <a:endParaRPr lang="ru-RU">
              <a:ea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100_10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"/>
            <a:ext cx="6858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F:\100_1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28600"/>
            <a:ext cx="63785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 descr="F:\100_217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6963" y="822325"/>
            <a:ext cx="6950075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J:\Картинки\Анимашки\растительность\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5029200"/>
            <a:ext cx="1447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J:\Картинки\Анимашки\растительность\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953000"/>
            <a:ext cx="14732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1143000" y="1600200"/>
            <a:ext cx="6553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 b="1">
                <a:solidFill>
                  <a:srgbClr val="92D050"/>
                </a:solidFill>
              </a:rPr>
              <a:t>СПАСИБО ЗА ВНИМАНИЕ!</a:t>
            </a:r>
          </a:p>
        </p:txBody>
      </p:sp>
      <p:pic>
        <p:nvPicPr>
          <p:cNvPr id="23555" name="Picture 2" descr="C:\Documents and Settings\Пользователь\Рабочий стол\Картинки\Анимашки\мультики\23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4114800"/>
            <a:ext cx="19050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:\Documents and Settings\Пользователь\Рабочий стол\Картинки\Анимашки\растительность\f1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28600"/>
            <a:ext cx="16779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C:\Documents and Settings\Пользователь\Рабочий стол\Картинки\Анимашки\растительность\f114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381000"/>
            <a:ext cx="17399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latin typeface="Times New Roman" pitchFamily="18" charset="0"/>
              </a:rPr>
              <a:t>Нетрадиционные формы работы с родителями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00FFCC"/>
                </a:solidFill>
                <a:latin typeface="Times New Roman" pitchFamily="18" charset="0"/>
              </a:rPr>
              <a:t>Информационно-аналитические               </a:t>
            </a:r>
            <a:r>
              <a:rPr lang="ru-RU" sz="2000" b="1" dirty="0" smtClean="0">
                <a:solidFill>
                  <a:srgbClr val="00FFCC"/>
                </a:solidFill>
              </a:rPr>
              <a:t>Познавательные </a:t>
            </a:r>
            <a:r>
              <a:rPr lang="ru-RU" sz="2000" b="1" dirty="0" smtClean="0">
                <a:solidFill>
                  <a:srgbClr val="00FFCC"/>
                </a:solidFill>
                <a:latin typeface="Times New Roman" pitchFamily="18" charset="0"/>
              </a:rPr>
              <a:t>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Анкетирование                                            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>Практикумы;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Опрос                                        нетрадиционные родительские собрания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«Почтовый ящик»                                        Устные журналы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                                                                          Экскурсии</a:t>
            </a:r>
            <a:endParaRPr lang="ru-RU" sz="2000" b="1" dirty="0" smtClean="0">
              <a:solidFill>
                <a:srgbClr val="66FF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66FF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66FF66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66FF66"/>
                </a:solidFill>
                <a:latin typeface="Times New Roman" pitchFamily="18" charset="0"/>
              </a:rPr>
              <a:t>Наглядно- информационные                           </a:t>
            </a:r>
            <a:r>
              <a:rPr lang="ru-RU" sz="2000" b="1" dirty="0" err="1" smtClean="0">
                <a:solidFill>
                  <a:srgbClr val="66FF66"/>
                </a:solidFill>
                <a:latin typeface="Times New Roman" pitchFamily="18" charset="0"/>
              </a:rPr>
              <a:t>Досуговые</a:t>
            </a:r>
            <a:endParaRPr lang="ru-RU" sz="2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Выпуск газет                                                       Праздники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Паспорт здоровья                                               День отрытых дверей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Открытые занятия                              Участие родителей в конкурсах,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 для родителей                                                       выставках      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Мини-библиотека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Информационные стенды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0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defRPr/>
            </a:pPr>
            <a:endParaRPr lang="ru-RU" sz="2000" dirty="0" smtClean="0"/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ru-RU" sz="2000" dirty="0" smtClean="0"/>
              <a:t>        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1800" dirty="0" smtClean="0">
                <a:latin typeface="Cambria" pitchFamily="18" charset="0"/>
              </a:rPr>
              <a:t/>
            </a:r>
            <a:br>
              <a:rPr lang="en-US" sz="1800" dirty="0" smtClean="0">
                <a:latin typeface="Cambria" pitchFamily="18" charset="0"/>
              </a:rPr>
            </a:br>
            <a:r>
              <a:rPr lang="en-US" sz="1800" dirty="0" smtClean="0">
                <a:latin typeface="Cambria" pitchFamily="18" charset="0"/>
              </a:rPr>
              <a:t/>
            </a:r>
            <a:br>
              <a:rPr lang="en-US" sz="1800" dirty="0" smtClean="0">
                <a:latin typeface="Cambria" pitchFamily="18" charset="0"/>
              </a:rPr>
            </a:br>
            <a:r>
              <a:rPr lang="ru-RU" sz="1800" dirty="0" smtClean="0">
                <a:latin typeface="Cambria" pitchFamily="18" charset="0"/>
              </a:rPr>
              <a:t/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dirty="0" smtClean="0">
                <a:latin typeface="Cambria" pitchFamily="18" charset="0"/>
              </a:rPr>
              <a:t/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dirty="0" smtClean="0">
                <a:latin typeface="Cambria" pitchFamily="18" charset="0"/>
              </a:rPr>
              <a:t/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</a:rPr>
              <a:t>День открытых дверей </a:t>
            </a:r>
            <a:r>
              <a:rPr lang="en-US" sz="1800" dirty="0" smtClean="0">
                <a:latin typeface="Cambria" pitchFamily="18" charset="0"/>
              </a:rPr>
              <a:t>-</a:t>
            </a:r>
            <a:r>
              <a:rPr lang="ru-RU" sz="1800" dirty="0" smtClean="0">
                <a:latin typeface="Cambria" pitchFamily="18" charset="0"/>
              </a:rPr>
              <a:t> форма работы , которая предоставляет родителям возможность познакомиться с </a:t>
            </a:r>
            <a:r>
              <a:rPr lang="ru-RU" sz="1800" dirty="0" smtClean="0"/>
              <a:t>дошкольным образовательным учреждением, </a:t>
            </a:r>
            <a:r>
              <a:rPr lang="ru-RU" sz="1800" dirty="0" smtClean="0">
                <a:latin typeface="Cambria" pitchFamily="18" charset="0"/>
              </a:rPr>
              <a:t>его традициями, правилами, задачами воспитательно-образовательного процесса.</a:t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dirty="0" smtClean="0">
                <a:latin typeface="Cambria" pitchFamily="18" charset="0"/>
              </a:rPr>
              <a:t>Цель- установление доверительных отношений между родителями и педагогами, определение задач совместного воспитания детей  и их реализация</a:t>
            </a:r>
            <a:br>
              <a:rPr lang="ru-RU" sz="1800" dirty="0" smtClean="0">
                <a:latin typeface="Cambria" pitchFamily="18" charset="0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763963"/>
          </a:xfrm>
        </p:spPr>
        <p:txBody>
          <a:bodyPr/>
          <a:lstStyle/>
          <a:p>
            <a:pPr>
              <a:defRPr/>
            </a:pPr>
            <a:endParaRPr lang="ru-RU" sz="1400" dirty="0" smtClean="0">
              <a:latin typeface="Cambria" pitchFamily="18" charset="0"/>
            </a:endParaRPr>
          </a:p>
          <a:p>
            <a:pPr>
              <a:defRPr/>
            </a:pPr>
            <a:endParaRPr lang="ru-RU" sz="1400" dirty="0" smtClean="0">
              <a:latin typeface="Cambria" pitchFamily="18" charset="0"/>
            </a:endParaRPr>
          </a:p>
          <a:p>
            <a:pPr>
              <a:defRPr/>
            </a:pPr>
            <a:endParaRPr lang="ru-RU" sz="1400" dirty="0">
              <a:latin typeface="Cambria" pitchFamily="18" charset="0"/>
            </a:endParaRP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228600" y="2514600"/>
            <a:ext cx="6019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FF00"/>
                </a:solidFill>
              </a:rPr>
              <a:t>Программа дня</a:t>
            </a:r>
          </a:p>
          <a:p>
            <a:r>
              <a:rPr lang="ru-RU"/>
              <a:t>-организация режимных моментов;</a:t>
            </a:r>
          </a:p>
          <a:p>
            <a:r>
              <a:rPr lang="ru-RU"/>
              <a:t>-проведение утренней зарядки;</a:t>
            </a:r>
          </a:p>
          <a:p>
            <a:r>
              <a:rPr lang="ru-RU"/>
              <a:t>-непосредственно образовательная деятельность;</a:t>
            </a:r>
          </a:p>
          <a:p>
            <a:r>
              <a:rPr lang="ru-RU"/>
              <a:t>-консультации учителя-логопеда, старшей медицинской сестры, педагогов;</a:t>
            </a:r>
          </a:p>
          <a:p>
            <a:r>
              <a:rPr lang="ru-RU"/>
              <a:t>-качество питания и медицинского </a:t>
            </a:r>
          </a:p>
          <a:p>
            <a:r>
              <a:rPr lang="ru-RU"/>
              <a:t>обслуживания;</a:t>
            </a:r>
          </a:p>
          <a:p>
            <a:pPr>
              <a:buFontTx/>
              <a:buChar char="-"/>
            </a:pPr>
            <a:r>
              <a:rPr lang="ru-RU"/>
              <a:t>психологическая атмосфера детского сада</a:t>
            </a:r>
          </a:p>
          <a:p>
            <a:pPr>
              <a:buFontTx/>
              <a:buChar char="-"/>
            </a:pPr>
            <a:r>
              <a:rPr lang="ru-RU"/>
              <a:t>Праздник  «День открытых дверей!»</a:t>
            </a:r>
          </a:p>
          <a:p>
            <a:pPr>
              <a:buFontTx/>
              <a:buChar char="-"/>
            </a:pPr>
            <a:endParaRPr lang="ru-RU"/>
          </a:p>
          <a:p>
            <a:endParaRPr lang="ru-RU"/>
          </a:p>
        </p:txBody>
      </p:sp>
      <p:pic>
        <p:nvPicPr>
          <p:cNvPr id="6150" name="Picture 6" descr="F:\100_10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810000"/>
            <a:ext cx="3636963" cy="272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C:\Documents and Settings\Пользователь\Рабочий стол\Картинки\Анимашки\учеба\1535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2133600"/>
            <a:ext cx="12192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J:\Картинки\Анимашки\праздник\44укапк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5867400"/>
            <a:ext cx="4448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458200" cy="11398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latin typeface="Times New Roman" pitchFamily="18" charset="0"/>
              </a:rPr>
              <a:t>Алгоритм подготовки к праздникам</a:t>
            </a:r>
            <a:br>
              <a:rPr lang="ru-RU" sz="2800" b="1" dirty="0" smtClean="0">
                <a:latin typeface="Times New Roman" pitchFamily="18" charset="0"/>
              </a:rPr>
            </a:br>
            <a:endParaRPr lang="ru-RU" sz="2800" b="1" dirty="0" smtClean="0">
              <a:latin typeface="Times New Roman" pitchFamily="18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. – Выделение цели и задачи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Консультация для родителей</a:t>
            </a:r>
          </a:p>
          <a:p>
            <a:pPr algn="just" eaLnBrk="1" hangingPunct="1">
              <a:lnSpc>
                <a:spcPct val="90000"/>
              </a:lnSpc>
              <a:buFontTx/>
              <a:buChar char="-"/>
              <a:defRPr/>
            </a:pPr>
            <a:r>
              <a:rPr lang="ru-RU" sz="2400" dirty="0" smtClean="0">
                <a:latin typeface="Times New Roman" pitchFamily="18" charset="0"/>
              </a:rPr>
              <a:t>Составление плана проведения мероприятия и участия в нем родителей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Распределение ролей взрослых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Изготовление пригласительных билетов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Подготовка отдельных номеров (разучивание стихов, танцев, песен)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Составление памятки- помощницы для родителей и детей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-Индивидуальные встречи и консультации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- Изготовление атрибутов, пособий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7172" name="Picture 5" descr="J:\Картинки\Анимашки\праздник\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685800"/>
            <a:ext cx="14763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560387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latin typeface="Bookman Old Style" pitchFamily="18" charset="0"/>
              </a:rPr>
              <a:t>День открытых дверей</a:t>
            </a:r>
            <a:br>
              <a:rPr lang="ru-RU" sz="2000" b="1" dirty="0" smtClean="0">
                <a:latin typeface="Bookman Old Style" pitchFamily="18" charset="0"/>
              </a:rPr>
            </a:br>
            <a:r>
              <a:rPr lang="ru-RU" sz="2000" b="1" dirty="0" smtClean="0">
                <a:latin typeface="Bookman Old Style" pitchFamily="18" charset="0"/>
              </a:rPr>
              <a:t>номинация «Играй город – в гостях у </a:t>
            </a:r>
            <a:r>
              <a:rPr lang="ru-RU" sz="2000" b="1" dirty="0" err="1" smtClean="0">
                <a:latin typeface="Bookman Old Style" pitchFamily="18" charset="0"/>
              </a:rPr>
              <a:t>Пеппи</a:t>
            </a:r>
            <a:r>
              <a:rPr lang="ru-RU" sz="2000" b="1" dirty="0" smtClean="0">
                <a:latin typeface="Bookman Old Style" pitchFamily="18" charset="0"/>
              </a:rPr>
              <a:t> </a:t>
            </a:r>
            <a:r>
              <a:rPr lang="ru-RU" sz="2000" b="1" dirty="0" err="1" smtClean="0">
                <a:latin typeface="Bookman Old Style" pitchFamily="18" charset="0"/>
              </a:rPr>
              <a:t>Длиный</a:t>
            </a:r>
            <a:r>
              <a:rPr lang="ru-RU" sz="2000" b="1" dirty="0" smtClean="0">
                <a:latin typeface="Bookman Old Style" pitchFamily="18" charset="0"/>
              </a:rPr>
              <a:t> чулок»</a:t>
            </a:r>
            <a:r>
              <a:rPr lang="ru-RU" b="1" dirty="0" smtClean="0">
                <a:latin typeface="Bookman Old Style" pitchFamily="18" charset="0"/>
              </a:rPr>
              <a:t>:</a:t>
            </a:r>
            <a:r>
              <a:rPr lang="ru-RU" dirty="0" smtClean="0"/>
              <a:t> 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000" dirty="0" smtClean="0"/>
              <a:t> </a:t>
            </a:r>
          </a:p>
        </p:txBody>
      </p:sp>
      <p:pic>
        <p:nvPicPr>
          <p:cNvPr id="7172" name="Picture 4" descr="C:\Documents and Settings\Пользователь\Рабочий стол\презентация на район 2013\DSC013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295400"/>
            <a:ext cx="7035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Documents and Settings\Пользователь\Рабочий стол\презентация на район 2013\DSC013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242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 descr="C:\Documents and Settings\Пользователь\Рабочий стол\презентация на район 2013\DSC013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9200" y="1143000"/>
            <a:ext cx="538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Documents and Settings\Пользователь\Рабочий стол\Картинки\Анимашки\смайлики\69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990600"/>
            <a:ext cx="16764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dirty="0" smtClean="0">
                <a:latin typeface="Times New Roman" pitchFamily="18" charset="0"/>
              </a:rPr>
              <a:t>Номинация «</a:t>
            </a:r>
            <a:r>
              <a:rPr lang="ru-RU" sz="2400" dirty="0" err="1" smtClean="0">
                <a:latin typeface="Times New Roman" pitchFamily="18" charset="0"/>
              </a:rPr>
              <a:t>Спортландия</a:t>
            </a:r>
            <a:r>
              <a:rPr lang="ru-RU" sz="2400" dirty="0" smtClean="0">
                <a:latin typeface="Times New Roman" pitchFamily="18" charset="0"/>
              </a:rPr>
              <a:t> -в гостях у </a:t>
            </a:r>
            <a:r>
              <a:rPr lang="ru-RU" sz="2400" dirty="0" err="1" smtClean="0">
                <a:latin typeface="Times New Roman" pitchFamily="18" charset="0"/>
              </a:rPr>
              <a:t>Здоровичка</a:t>
            </a:r>
            <a:r>
              <a:rPr lang="ru-RU" sz="2400" dirty="0" smtClean="0">
                <a:latin typeface="Times New Roman" pitchFamily="18" charset="0"/>
              </a:rPr>
              <a:t>»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105400"/>
            <a:ext cx="8763000" cy="10207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8196" name="Picture 4" descr="D:\здоровичек средняя группа\DSC012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587875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D:\здоровичек средняя группа\DSC012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 descr="C:\Documents and Settings\Пользователь\Рабочий стол\Картинки\Анимашки\смайлики\an07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8200"/>
            <a:ext cx="22748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D:\УТРЕННИК ПО ФИЗ. ВОСПИТАНИЮ\DSC012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1905000"/>
            <a:ext cx="5400675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IMG_5053"/>
          <p:cNvPicPr>
            <a:picLocks noChangeAspect="1" noChangeArrowheads="1"/>
          </p:cNvPicPr>
          <p:nvPr/>
        </p:nvPicPr>
        <p:blipFill>
          <a:blip r:embed="rId2"/>
          <a:srcRect r="2188" b="12500"/>
          <a:stretch>
            <a:fillRect/>
          </a:stretch>
        </p:blipFill>
        <p:spPr bwMode="auto">
          <a:xfrm>
            <a:off x="152400" y="1066800"/>
            <a:ext cx="480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8763000" cy="1139825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Номинация «В гостях у сказки»</a:t>
            </a:r>
            <a:b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Bookman Old Style" pitchFamily="18" charset="0"/>
              </a:rPr>
              <a:t>КОЛОБОК</a:t>
            </a:r>
            <a:endParaRPr lang="ru-RU" sz="2400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44037" name="Picture 5" descr="IMG_5050"/>
          <p:cNvPicPr>
            <a:picLocks noChangeAspect="1" noChangeArrowheads="1"/>
          </p:cNvPicPr>
          <p:nvPr/>
        </p:nvPicPr>
        <p:blipFill>
          <a:blip r:embed="rId3"/>
          <a:srcRect b="29697"/>
          <a:stretch>
            <a:fillRect/>
          </a:stretch>
        </p:blipFill>
        <p:spPr bwMode="auto">
          <a:xfrm>
            <a:off x="3733800" y="3581400"/>
            <a:ext cx="5105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2" descr="C:\Documents and Settings\Пользователь\Рабочий стол\Картинки\Анимашки\мультики\dis160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48200"/>
            <a:ext cx="16002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E0E629E5-3052-4727-9150-8B0B2AEE8C7B}" type="datetime1">
              <a:rPr lang="ru-RU"/>
              <a:pPr>
                <a:defRPr/>
              </a:pPr>
              <a:t>22.10.2013</a:t>
            </a:fld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47D15-F4AE-464D-8158-49CA7F67E2ED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rgbClr val="00B050"/>
                </a:solidFill>
                <a:latin typeface="Algerian" pitchFamily="82" charset="0"/>
              </a:rPr>
              <a:t>«</a:t>
            </a:r>
            <a:r>
              <a:rPr lang="ru-RU" sz="3600" b="1" dirty="0">
                <a:solidFill>
                  <a:srgbClr val="00B050"/>
                </a:solidFill>
                <a:latin typeface="Algerian" pitchFamily="82" charset="0"/>
              </a:rPr>
              <a:t>Волк и семеро козлят» </a:t>
            </a:r>
          </a:p>
        </p:txBody>
      </p:sp>
      <p:pic>
        <p:nvPicPr>
          <p:cNvPr id="41989" name="Picture 5" descr="IMG_5075"/>
          <p:cNvPicPr>
            <a:picLocks noChangeAspect="1" noChangeArrowheads="1"/>
          </p:cNvPicPr>
          <p:nvPr/>
        </p:nvPicPr>
        <p:blipFill>
          <a:blip r:embed="rId2"/>
          <a:srcRect r="7187"/>
          <a:stretch>
            <a:fillRect/>
          </a:stretch>
        </p:blipFill>
        <p:spPr bwMode="auto">
          <a:xfrm>
            <a:off x="2286000" y="2133600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IMG_5085"/>
          <p:cNvPicPr>
            <a:picLocks noChangeAspect="1" noChangeArrowheads="1"/>
          </p:cNvPicPr>
          <p:nvPr/>
        </p:nvPicPr>
        <p:blipFill>
          <a:blip r:embed="rId3"/>
          <a:srcRect l="20625" r="6250" b="22501"/>
          <a:stretch>
            <a:fillRect/>
          </a:stretch>
        </p:blipFill>
        <p:spPr bwMode="auto">
          <a:xfrm>
            <a:off x="152400" y="1143000"/>
            <a:ext cx="5943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2" descr="C:\Documents and Settings\Пользователь\Рабочий стол\Картинки\Анимашки\солнце\9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2286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Круги">
  <a:themeElements>
    <a:clrScheme name="Круги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Круг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уги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уги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уги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729</TotalTime>
  <Words>362</Words>
  <Application>Microsoft PowerPoint</Application>
  <PresentationFormat>Экран (4:3)</PresentationFormat>
  <Paragraphs>96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Wingdings</vt:lpstr>
      <vt:lpstr>Calibri</vt:lpstr>
      <vt:lpstr>Franklin Gothic Medium</vt:lpstr>
      <vt:lpstr>Times New Roman</vt:lpstr>
      <vt:lpstr>Cambria</vt:lpstr>
      <vt:lpstr>Bookman Old Style</vt:lpstr>
      <vt:lpstr>Algerian</vt:lpstr>
      <vt:lpstr>Круги</vt:lpstr>
      <vt:lpstr>Нетрадиционные формы работы с родителями</vt:lpstr>
      <vt:lpstr>Слайд 2</vt:lpstr>
      <vt:lpstr>Нетрадиционные формы работы с родителями</vt:lpstr>
      <vt:lpstr>     День открытых дверей - форма работы , которая предоставляет родителям возможность познакомиться с дошкольным образовательным учреждением, его традициями, правилами, задачами воспитательно-образовательного процесса. Цель- установление доверительных отношений между родителями и педагогами, определение задач совместного воспитания детей  и их реализация  </vt:lpstr>
      <vt:lpstr>Алгоритм подготовки к праздникам </vt:lpstr>
      <vt:lpstr>День открытых дверей номинация «Играй город – в гостях у Пеппи Длиный чулок»: </vt:lpstr>
      <vt:lpstr>Номинация «Спортландия -в гостях у Здоровичка»</vt:lpstr>
      <vt:lpstr>Номинация «В гостях у сказки» КОЛОБОК</vt:lpstr>
      <vt:lpstr>«Волк и семеро козлят» </vt:lpstr>
      <vt:lpstr>Слайд 10</vt:lpstr>
      <vt:lpstr> «Бременские музыканты»</vt:lpstr>
      <vt:lpstr>«Летучий корабль»</vt:lpstr>
      <vt:lpstr>Слайд 13</vt:lpstr>
      <vt:lpstr>Номинация «Мини-Мисс»</vt:lpstr>
      <vt:lpstr>Номинация «Поздравляем   пап!»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SERGEJ</dc:creator>
  <cp:lastModifiedBy>SERGEJ</cp:lastModifiedBy>
  <cp:revision>77</cp:revision>
  <cp:lastPrinted>1601-01-01T00:00:00Z</cp:lastPrinted>
  <dcterms:created xsi:type="dcterms:W3CDTF">1601-01-01T00:00:00Z</dcterms:created>
  <dcterms:modified xsi:type="dcterms:W3CDTF">2013-10-22T16:06:52Z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